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3" r:id="rId1"/>
    <p:sldMasterId id="2147483715" r:id="rId2"/>
    <p:sldMasterId id="2147483727" r:id="rId3"/>
    <p:sldMasterId id="2147483739" r:id="rId4"/>
  </p:sldMasterIdLst>
  <p:notesMasterIdLst>
    <p:notesMasterId r:id="rId24"/>
  </p:notesMasterIdLst>
  <p:sldIdLst>
    <p:sldId id="256" r:id="rId5"/>
    <p:sldId id="278" r:id="rId6"/>
    <p:sldId id="269" r:id="rId7"/>
    <p:sldId id="270" r:id="rId8"/>
    <p:sldId id="289" r:id="rId9"/>
    <p:sldId id="272" r:id="rId10"/>
    <p:sldId id="273" r:id="rId11"/>
    <p:sldId id="287" r:id="rId12"/>
    <p:sldId id="285" r:id="rId13"/>
    <p:sldId id="258" r:id="rId14"/>
    <p:sldId id="292" r:id="rId15"/>
    <p:sldId id="293" r:id="rId16"/>
    <p:sldId id="294" r:id="rId17"/>
    <p:sldId id="295" r:id="rId18"/>
    <p:sldId id="296" r:id="rId19"/>
    <p:sldId id="297" r:id="rId20"/>
    <p:sldId id="276" r:id="rId21"/>
    <p:sldId id="286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99"/>
    <a:srgbClr val="25408F"/>
    <a:srgbClr val="EE377E"/>
    <a:srgbClr val="FF99FF"/>
    <a:srgbClr val="EBDED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1636" autoAdjust="0"/>
  </p:normalViewPr>
  <p:slideViewPr>
    <p:cSldViewPr snapToGrid="0">
      <p:cViewPr varScale="1">
        <p:scale>
          <a:sx n="67" d="100"/>
          <a:sy n="67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7EA8D-B99E-4E78-B7D8-02FB6C25D0E4}" type="datetimeFigureOut">
              <a:rPr lang="en-US" smtClean="0"/>
              <a:t>11/12/21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79B9-1040-446A-ADED-C11A884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0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storing images on CDs, cloud storage or PACS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79B9-1040-446A-ADED-C11A884A3B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storing images on CDs, cloud storage or PACS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79B9-1040-446A-ADED-C11A884A3B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Pts presenting with lesions will need to be</a:t>
            </a:r>
            <a:r>
              <a:rPr lang="en-US" baseline="0" dirty="0" smtClean="0"/>
              <a:t> attended to at </a:t>
            </a:r>
            <a:r>
              <a:rPr lang="en-US" dirty="0" smtClean="0"/>
              <a:t>rapid diagnostic clinics that provides Triple Assessment services. This is a dedicated specialist breast clinic with</a:t>
            </a:r>
            <a:r>
              <a:rPr lang="en-US" baseline="0" dirty="0" smtClean="0"/>
              <a:t> infrastructure and staff for same-day imaging and biopsy</a:t>
            </a:r>
          </a:p>
          <a:p>
            <a:r>
              <a:rPr lang="en-US" dirty="0" smtClean="0"/>
              <a:t>Radiologist with interest in breast imaging • Radiographer to perform the imaging procedures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79B9-1040-446A-ADED-C11A884A3B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DD1F-0F5F-4843-9614-CEB754EF2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ABEEC-B7BF-4ED5-BA2E-924B61FA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60541-960D-4A49-9592-F01E9BD2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6207-78AB-4360-95C1-5FD80832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8F718-84CE-4645-9C9D-A5C15F9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87362-E041-48C7-A0DB-33B122717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029" y="5521685"/>
            <a:ext cx="1453339" cy="128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0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E2C2-C664-4DDA-A799-E5FF64B2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F576A-5FC7-46AB-9B39-31BD565C9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B74B-CD81-4B37-A3E6-56C47D2C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7E8E-8A0D-452D-ADFB-C6D676CC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C415-D659-43B4-B7C4-05C802B2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1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CA512-D84A-474E-AD54-5A0A39D67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5EAF1-01DA-42CF-9783-3C0DD858B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FC9C-B7FE-466B-B907-59ABD0A6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CD65D-7753-4B48-913D-4BF5D092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AD00E-365B-49C7-BDEC-38C3403C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25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DD1F-0F5F-4843-9614-CEB754EF2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ABEEC-B7BF-4ED5-BA2E-924B61FA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60541-960D-4A49-9592-F01E9BD2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6207-78AB-4360-95C1-5FD80832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8F718-84CE-4645-9C9D-A5C15F9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87362-E041-48C7-A0DB-33B122717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029" y="5521685"/>
            <a:ext cx="1453339" cy="128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9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DE47-4690-4420-BD66-679FE983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A3D1-D58C-48B8-A5B4-863E6DD2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B3FC-68C3-4437-B372-AB919F30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7082-58CB-4A82-8504-C18C74C1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96829-FEE4-4F85-8B6B-231EB155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483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7B0F-74CE-4886-80A1-21420895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35EAA-B579-4142-9DC0-82CDEDCE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0409-C42B-4AE4-8C76-4C9CFFD2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8C70-A300-4B03-8FBD-941B359D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9A8F6-3D26-464B-A2C4-9510B65C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57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08B2-8F07-4256-A7E6-EEE19184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568DB-1D1D-48B0-BF8A-99B81438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356F-BE7C-465C-8C24-B7E3142B3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1BA3-3A86-466E-92D2-036DAF00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4E4B2-0F25-4CD7-8D46-7B4EB7F2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2FB7A-7413-4232-9514-DFA6888C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470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46D5-2149-452F-A5AA-5DF1AB6B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4607D-860A-4CEF-A3B7-18245B59A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2C6E6-C24E-4FE8-BE24-D447F73C5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E31BA-73D1-4FC6-9706-86818BD57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963D2-5319-4766-81BE-784986559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790E1-F1E5-4872-8956-B518306A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8FC0-CE9D-4E06-8083-21969A72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24157-7E57-4249-A7F4-F6B50EEB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7115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1E2F-9272-467B-A1FE-F90DE0E2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992C2-7F46-49DF-A7C6-257DEBC9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B5563-0BAE-4046-A20C-44D25222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A44AF-4C66-4C3D-B925-8A3EE289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01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9453E-6362-4D1D-AE42-26C7131F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ED17C-F2BF-4C4E-BA51-B77A7F7F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5D7FA-5818-4CA9-AD25-F4787C4A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150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50E0-681B-4E09-AF6B-90D520BF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D779-37B7-4BA8-AED7-604295D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74335-09D5-4203-935F-1B4F2D84C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01841-A268-4D61-8293-881DC745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F81A0-8567-4B94-83DE-623142F4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61B24-3E23-4889-B4C5-26C6AA67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322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DE47-4690-4420-BD66-679FE983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A3D1-D58C-48B8-A5B4-863E6DD2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B3FC-68C3-4437-B372-AB919F30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DC8B-E512-4546-A6D5-0693411B6119}" type="datetimeFigureOut">
              <a:rPr lang="en-KE" smtClean="0"/>
              <a:t>11/12/2021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7082-58CB-4A82-8504-C18C74C1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96829-FEE4-4F85-8B6B-231EB155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167268" y="105456"/>
            <a:ext cx="830263" cy="784104"/>
            <a:chOff x="11316510" y="6306"/>
            <a:chExt cx="830263" cy="784104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16510" y="6306"/>
              <a:ext cx="830263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1336375" y="482633"/>
              <a:ext cx="7585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ISO 9001:2015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Certified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077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413A-5B5B-48D2-8AF3-4A7F613A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58D59-4A54-401B-AF83-FC3C19875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0327-F37C-4661-BBB6-57EFA637F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2491B-DAA7-47AB-9B94-088B6B4D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72C379-9A7C-4C87-A116-CBE9F58B04C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71CB-39B4-4232-BBB6-345EE6BB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1B2FF-FDD3-4983-A703-C7260295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431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E2C2-C664-4DDA-A799-E5FF64B2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F576A-5FC7-46AB-9B39-31BD565C9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B74B-CD81-4B37-A3E6-56C47D2C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7E8E-8A0D-452D-ADFB-C6D676CC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C415-D659-43B4-B7C4-05C802B2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3564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CA512-D84A-474E-AD54-5A0A39D67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5EAF1-01DA-42CF-9783-3C0DD858B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FC9C-B7FE-466B-B907-59ABD0A6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CD65D-7753-4B48-913D-4BF5D092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AD00E-365B-49C7-BDEC-38C3403C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968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DD1F-0F5F-4843-9614-CEB754EF2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ABEEC-B7BF-4ED5-BA2E-924B61FA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60541-960D-4A49-9592-F01E9BD2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6207-78AB-4360-95C1-5FD80832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8F718-84CE-4645-9C9D-A5C15F9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87362-E041-48C7-A0DB-33B122717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029" y="5521685"/>
            <a:ext cx="1453339" cy="128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25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DE47-4690-4420-BD66-679FE983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A3D1-D58C-48B8-A5B4-863E6DD2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B3FC-68C3-4437-B372-AB919F30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7082-58CB-4A82-8504-C18C74C1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96829-FEE4-4F85-8B6B-231EB155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859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7B0F-74CE-4886-80A1-21420895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35EAA-B579-4142-9DC0-82CDEDCE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0409-C42B-4AE4-8C76-4C9CFFD2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8C70-A300-4B03-8FBD-941B359D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9A8F6-3D26-464B-A2C4-9510B65C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620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08B2-8F07-4256-A7E6-EEE19184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568DB-1D1D-48B0-BF8A-99B81438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356F-BE7C-465C-8C24-B7E3142B3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1BA3-3A86-466E-92D2-036DAF00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4E4B2-0F25-4CD7-8D46-7B4EB7F2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2FB7A-7413-4232-9514-DFA6888C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319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46D5-2149-452F-A5AA-5DF1AB6B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4607D-860A-4CEF-A3B7-18245B59A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2C6E6-C24E-4FE8-BE24-D447F73C5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E31BA-73D1-4FC6-9706-86818BD57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963D2-5319-4766-81BE-784986559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790E1-F1E5-4872-8956-B518306A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8FC0-CE9D-4E06-8083-21969A72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24157-7E57-4249-A7F4-F6B50EEB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54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1E2F-9272-467B-A1FE-F90DE0E2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992C2-7F46-49DF-A7C6-257DEBC9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B5563-0BAE-4046-A20C-44D25222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A44AF-4C66-4C3D-B925-8A3EE289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601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9453E-6362-4D1D-AE42-26C7131F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ED17C-F2BF-4C4E-BA51-B77A7F7F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5D7FA-5818-4CA9-AD25-F4787C4A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5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7B0F-74CE-4886-80A1-21420895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35EAA-B579-4142-9DC0-82CDEDCE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0409-C42B-4AE4-8C76-4C9CFFD2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8C70-A300-4B03-8FBD-941B359D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9A8F6-3D26-464B-A2C4-9510B65C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9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50E0-681B-4E09-AF6B-90D520BF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D779-37B7-4BA8-AED7-604295D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74335-09D5-4203-935F-1B4F2D84C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01841-A268-4D61-8293-881DC745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F81A0-8567-4B94-83DE-623142F4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61B24-3E23-4889-B4C5-26C6AA67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602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413A-5B5B-48D2-8AF3-4A7F613A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58D59-4A54-401B-AF83-FC3C19875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0327-F37C-4661-BBB6-57EFA637F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2491B-DAA7-47AB-9B94-088B6B4D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72C379-9A7C-4C87-A116-CBE9F58B04C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71CB-39B4-4232-BBB6-345EE6BB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1B2FF-FDD3-4983-A703-C7260295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815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E2C2-C664-4DDA-A799-E5FF64B2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F576A-5FC7-46AB-9B39-31BD565C9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B74B-CD81-4B37-A3E6-56C47D2C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7E8E-8A0D-452D-ADFB-C6D676CC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C415-D659-43B4-B7C4-05C802B2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880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CA512-D84A-474E-AD54-5A0A39D67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5EAF1-01DA-42CF-9783-3C0DD858B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FC9C-B7FE-466B-B907-59ABD0A6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CD65D-7753-4B48-913D-4BF5D092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AD00E-365B-49C7-BDEC-38C3403C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503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7326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436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1129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355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7297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84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08B2-8F07-4256-A7E6-EEE19184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568DB-1D1D-48B0-BF8A-99B81438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356F-BE7C-465C-8C24-B7E3142B3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1BA3-3A86-466E-92D2-036DAF00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4E4B2-0F25-4CD7-8D46-7B4EB7F2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2FB7A-7413-4232-9514-DFA6888C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502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607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7186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7602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750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66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46D5-2149-452F-A5AA-5DF1AB6B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4607D-860A-4CEF-A3B7-18245B59A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2C6E6-C24E-4FE8-BE24-D447F73C5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E31BA-73D1-4FC6-9706-86818BD57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963D2-5319-4766-81BE-784986559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790E1-F1E5-4872-8956-B518306A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8FC0-CE9D-4E06-8083-21969A72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24157-7E57-4249-A7F4-F6B50EEB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4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1E2F-9272-467B-A1FE-F90DE0E2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992C2-7F46-49DF-A7C6-257DEBC9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B5563-0BAE-4046-A20C-44D25222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A44AF-4C66-4C3D-B925-8A3EE289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9453E-6362-4D1D-AE42-26C7131F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ED17C-F2BF-4C4E-BA51-B77A7F7F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5D7FA-5818-4CA9-AD25-F4787C4A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7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50E0-681B-4E09-AF6B-90D520BF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D779-37B7-4BA8-AED7-604295D2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74335-09D5-4203-935F-1B4F2D84C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01841-A268-4D61-8293-881DC745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F81A0-8567-4B94-83DE-623142F4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61B24-3E23-4889-B4C5-26C6AA67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6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413A-5B5B-48D2-8AF3-4A7F613A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58D59-4A54-401B-AF83-FC3C19875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0327-F37C-4661-BBB6-57EFA637F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2491B-DAA7-47AB-9B94-088B6B4D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749C-BC12-6F4D-BF93-09EFF1CC91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71CB-39B4-4232-BBB6-345EE6BB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1B2FF-FDD3-4983-A703-C7260295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7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D34A6-3424-48F7-8231-A6DB12C9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B8B38-6AD0-4658-9EDE-3AB08BFE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82C7-D160-4199-820A-40E3D6352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EDC8B-E512-4546-A6D5-0693411B6119}" type="datetimeFigureOut">
              <a:rPr lang="en-KE" smtClean="0"/>
              <a:t>11/12/2021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4A28-D1BF-48D6-A1BE-7F8EE020A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56F9D-27DC-46C3-90C4-F87EBB2F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B0E848-A58D-B646-A476-8387AD1443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C011A7-5F77-4FD2-A620-F9CED20CB8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675" y="5621051"/>
            <a:ext cx="1340693" cy="1182649"/>
          </a:xfrm>
          <a:prstGeom prst="rect">
            <a:avLst/>
          </a:prstGeom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9E96F294-7ECB-4682-B166-1DB2DEF2999C}"/>
              </a:ext>
            </a:extLst>
          </p:cNvPr>
          <p:cNvPicPr/>
          <p:nvPr/>
        </p:nvPicPr>
        <p:blipFill>
          <a:blip r:embed="rId14"/>
          <a:srcRect/>
          <a:stretch>
            <a:fillRect/>
          </a:stretch>
        </p:blipFill>
        <p:spPr>
          <a:xfrm>
            <a:off x="208196" y="5791048"/>
            <a:ext cx="1260007" cy="9512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9536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D34A6-3424-48F7-8231-A6DB12C9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B8B38-6AD0-4658-9EDE-3AB08BFE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82C7-D160-4199-820A-40E3D6352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4A28-D1BF-48D6-A1BE-7F8EE020A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56F9D-27DC-46C3-90C4-F87EBB2F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C011A7-5F77-4FD2-A620-F9CED20CB8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675" y="5621051"/>
            <a:ext cx="1340693" cy="1182649"/>
          </a:xfrm>
          <a:prstGeom prst="rect">
            <a:avLst/>
          </a:prstGeom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9E96F294-7ECB-4682-B166-1DB2DEF2999C}"/>
              </a:ext>
            </a:extLst>
          </p:cNvPr>
          <p:cNvPicPr/>
          <p:nvPr/>
        </p:nvPicPr>
        <p:blipFill>
          <a:blip r:embed="rId14"/>
          <a:srcRect/>
          <a:stretch>
            <a:fillRect/>
          </a:stretch>
        </p:blipFill>
        <p:spPr>
          <a:xfrm>
            <a:off x="208196" y="5791048"/>
            <a:ext cx="1260007" cy="9512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5649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D34A6-3424-48F7-8231-A6DB12C9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B8B38-6AD0-4658-9EDE-3AB08BFE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82C7-D160-4199-820A-40E3D6352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7E6E3-F3C4-487A-87F0-67D22FAF99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4A28-D1BF-48D6-A1BE-7F8EE020A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56F9D-27DC-46C3-90C4-F87EBB2F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C011A7-5F77-4FD2-A620-F9CED20CB8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675" y="5621051"/>
            <a:ext cx="1340693" cy="1182649"/>
          </a:xfrm>
          <a:prstGeom prst="rect">
            <a:avLst/>
          </a:prstGeom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9E96F294-7ECB-4682-B166-1DB2DEF2999C}"/>
              </a:ext>
            </a:extLst>
          </p:cNvPr>
          <p:cNvPicPr/>
          <p:nvPr/>
        </p:nvPicPr>
        <p:blipFill>
          <a:blip r:embed="rId14"/>
          <a:srcRect/>
          <a:stretch>
            <a:fillRect/>
          </a:stretch>
        </p:blipFill>
        <p:spPr>
          <a:xfrm>
            <a:off x="208196" y="5791048"/>
            <a:ext cx="1260007" cy="9512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8938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D1BD7-8B80-49E1-B6D1-5B64A716E2B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57F54-6643-4D3B-A6F5-792260E0E4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97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1698-FAB8-45E5-86C7-DE54847E2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7" y="1122363"/>
            <a:ext cx="9797142" cy="2387600"/>
          </a:xfrm>
        </p:spPr>
        <p:txBody>
          <a:bodyPr>
            <a:normAutofit/>
          </a:bodyPr>
          <a:lstStyle/>
          <a:p>
            <a:pPr marL="0" marR="0">
              <a:spcBef>
                <a:spcPts val="200"/>
              </a:spcBef>
              <a:spcAft>
                <a:spcPts val="0"/>
              </a:spcAft>
            </a:pPr>
            <a:r>
              <a:rPr lang="en-US" sz="4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CHAPTER 4: Strategic </a:t>
            </a:r>
            <a:r>
              <a:rPr lang="en-US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Actions </a:t>
            </a:r>
            <a:r>
              <a:rPr lang="en-US" sz="4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 Establishing Breast Cancer Screening and Implementation Framework </a:t>
            </a:r>
            <a:endParaRPr lang="en-US" sz="4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40BBC-8476-450E-96AF-C2F4B1BDB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858" y="433355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rgbClr val="25408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Four: </a:t>
            </a:r>
            <a:endParaRPr lang="en-US" b="1" dirty="0" smtClean="0">
              <a:solidFill>
                <a:srgbClr val="25408F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DISSEMINATION OF BREAST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CANCER ACTION PLAN</a:t>
            </a:r>
          </a:p>
        </p:txBody>
      </p:sp>
    </p:spTree>
    <p:extLst>
      <p:ext uri="{BB962C8B-B14F-4D97-AF65-F5344CB8AC3E}">
        <p14:creationId xmlns:p14="http://schemas.microsoft.com/office/powerpoint/2010/main" val="35824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18A4-41F7-479B-9FF7-A39A4B19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Key Result </a:t>
            </a:r>
            <a:r>
              <a:rPr lang="en-US" sz="44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61A33-009C-40DF-95E3-056522C94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948988" cy="4605338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+mj-lt"/>
                <a:ea typeface="Calibri" panose="020F0502020204030204" pitchFamily="34" charset="0"/>
              </a:rPr>
              <a:t>5</a:t>
            </a:r>
            <a:r>
              <a:rPr lang="en-US" dirty="0" smtClean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thematic areas </a:t>
            </a:r>
            <a:r>
              <a:rPr lang="en-US" dirty="0" smtClean="0">
                <a:effectLst/>
                <a:latin typeface="+mj-lt"/>
                <a:ea typeface="Calibri" panose="020F0502020204030204" pitchFamily="34" charset="0"/>
              </a:rPr>
              <a:t>to achieve Action Plan objectives: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Governance And Policy.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Demand 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Creation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Community Education &amp; Engagement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Training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Professional Development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Service Delivery (Screening, Diagnostics, Patient Navigation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&amp;  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Referral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).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Monitoring 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And </a:t>
            </a:r>
            <a:r>
              <a:rPr lang="en-US" i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Evaluation.</a:t>
            </a:r>
            <a:endParaRPr lang="en-US" i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2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&amp;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147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400" dirty="0" smtClean="0"/>
              <a:t>Establish </a:t>
            </a:r>
            <a:r>
              <a:rPr lang="en-US" sz="2400" dirty="0"/>
              <a:t>national and county-level breast cancer early detection </a:t>
            </a:r>
            <a:r>
              <a:rPr lang="en-US" sz="2400" b="1" dirty="0"/>
              <a:t>governance structures </a:t>
            </a:r>
            <a:endParaRPr lang="en-US" sz="2400" b="1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Identify </a:t>
            </a:r>
            <a:r>
              <a:rPr lang="en-US" sz="2400" dirty="0"/>
              <a:t>and sensitize key </a:t>
            </a:r>
            <a:r>
              <a:rPr lang="en-US" sz="2400" b="1" dirty="0"/>
              <a:t>stakeholders for engagement </a:t>
            </a:r>
            <a:endParaRPr lang="en-US" sz="2400" b="1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Establish </a:t>
            </a:r>
            <a:r>
              <a:rPr lang="en-US" sz="2400" dirty="0"/>
              <a:t>a </a:t>
            </a:r>
            <a:r>
              <a:rPr lang="en-US" sz="2400" b="1" dirty="0"/>
              <a:t>quality assurance and improvement process </a:t>
            </a:r>
            <a:r>
              <a:rPr lang="en-US" sz="2400" dirty="0"/>
              <a:t>within an active screening program to monitor key performance indicators.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b="1" dirty="0" smtClean="0"/>
              <a:t>Mobilize </a:t>
            </a:r>
            <a:r>
              <a:rPr lang="en-US" sz="2400" b="1" dirty="0"/>
              <a:t>resources </a:t>
            </a:r>
            <a:r>
              <a:rPr lang="en-US" sz="2400" dirty="0"/>
              <a:t>to support breast cancer screening and early detection programs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Promote </a:t>
            </a:r>
            <a:r>
              <a:rPr lang="en-US" sz="2400" dirty="0"/>
              <a:t>adherence to </a:t>
            </a:r>
            <a:r>
              <a:rPr lang="en-US" sz="2400" b="1" dirty="0"/>
              <a:t>national clinical guidelines </a:t>
            </a:r>
            <a:r>
              <a:rPr lang="en-US" sz="2400" dirty="0"/>
              <a:t>for breast cancer screening, early diagnosis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21825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965653"/>
          </a:xfrm>
        </p:spPr>
        <p:txBody>
          <a:bodyPr>
            <a:normAutofit fontScale="90000"/>
          </a:bodyPr>
          <a:lstStyle/>
          <a:p>
            <a:r>
              <a:rPr lang="en-US" dirty="0"/>
              <a:t>Awareness, Demand Creation and Community Education &amp; </a:t>
            </a:r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060"/>
            <a:ext cx="10515600" cy="481216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Development</a:t>
            </a:r>
            <a:r>
              <a:rPr lang="en-US" dirty="0"/>
              <a:t>, printing and distribution of </a:t>
            </a:r>
            <a:r>
              <a:rPr lang="en-US" b="1" dirty="0"/>
              <a:t>information, education and communication materials</a:t>
            </a:r>
            <a:r>
              <a:rPr lang="en-US" dirty="0"/>
              <a:t> to </a:t>
            </a:r>
            <a:r>
              <a:rPr lang="en-US" dirty="0" smtClean="0"/>
              <a:t>all </a:t>
            </a:r>
            <a:r>
              <a:rPr lang="en-US" dirty="0"/>
              <a:t>health </a:t>
            </a:r>
            <a:r>
              <a:rPr lang="en-US" dirty="0" smtClean="0"/>
              <a:t>facilities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Engage </a:t>
            </a:r>
            <a:r>
              <a:rPr lang="en-US" b="1" dirty="0"/>
              <a:t>Community Health Volunteers </a:t>
            </a:r>
            <a:r>
              <a:rPr lang="en-US" dirty="0"/>
              <a:t>to provide information on breast health and breast </a:t>
            </a:r>
            <a:r>
              <a:rPr lang="en-US" dirty="0" smtClean="0"/>
              <a:t>cancer awareness </a:t>
            </a:r>
            <a:r>
              <a:rPr lang="en-US" dirty="0"/>
              <a:t>through dialogue sessions and other fora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Engage </a:t>
            </a:r>
            <a:r>
              <a:rPr lang="en-US" dirty="0"/>
              <a:t>&amp; equip </a:t>
            </a:r>
            <a:r>
              <a:rPr lang="en-US" b="1" dirty="0" smtClean="0"/>
              <a:t>key influencer groups (</a:t>
            </a:r>
            <a:r>
              <a:rPr lang="en-US" dirty="0" smtClean="0"/>
              <a:t>cancer </a:t>
            </a:r>
            <a:r>
              <a:rPr lang="en-US" dirty="0"/>
              <a:t>survivors, religious, administrative, </a:t>
            </a:r>
            <a:r>
              <a:rPr lang="en-US" dirty="0" smtClean="0"/>
              <a:t>community leaders</a:t>
            </a:r>
            <a:r>
              <a:rPr lang="en-US" dirty="0"/>
              <a:t>, celebrities, the media/TV personalities and opinion </a:t>
            </a:r>
            <a:r>
              <a:rPr lang="en-US" dirty="0" smtClean="0"/>
              <a:t>leaders) </a:t>
            </a:r>
            <a:r>
              <a:rPr lang="en-US" dirty="0"/>
              <a:t>with advocacy skills for breast </a:t>
            </a:r>
            <a:r>
              <a:rPr lang="en-US" dirty="0" smtClean="0"/>
              <a:t>cancer awareness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Conduct </a:t>
            </a:r>
            <a:r>
              <a:rPr lang="en-US" dirty="0"/>
              <a:t>breast cancer screening </a:t>
            </a:r>
            <a:r>
              <a:rPr lang="en-US" b="1" dirty="0"/>
              <a:t>mobile clinic outreaches </a:t>
            </a:r>
            <a:r>
              <a:rPr lang="en-US" dirty="0"/>
              <a:t>in targeted </a:t>
            </a:r>
            <a:r>
              <a:rPr lang="en-US" dirty="0" smtClean="0"/>
              <a:t>settings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Create </a:t>
            </a:r>
            <a:r>
              <a:rPr lang="en-US" b="1" dirty="0"/>
              <a:t>community to facility linkages </a:t>
            </a:r>
            <a:r>
              <a:rPr lang="en-US" dirty="0"/>
              <a:t>for breast cancer further assessment and appropriate referral.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Sustained </a:t>
            </a:r>
            <a:r>
              <a:rPr lang="en-US" dirty="0"/>
              <a:t>Breast Cancer </a:t>
            </a:r>
            <a:r>
              <a:rPr lang="en-US" b="1" dirty="0"/>
              <a:t>Awareness campaigns </a:t>
            </a:r>
            <a:r>
              <a:rPr lang="en-US" dirty="0"/>
              <a:t>on mainstream, social media and other channels.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Institute </a:t>
            </a:r>
            <a:r>
              <a:rPr lang="en-US" dirty="0"/>
              <a:t>breast cancer </a:t>
            </a:r>
            <a:r>
              <a:rPr lang="en-US" b="1" dirty="0"/>
              <a:t>work place programs </a:t>
            </a:r>
            <a:r>
              <a:rPr lang="en-US" dirty="0"/>
              <a:t>that encourage early detection of breast cancer</a:t>
            </a:r>
          </a:p>
        </p:txBody>
      </p:sp>
    </p:spTree>
    <p:extLst>
      <p:ext uri="{BB962C8B-B14F-4D97-AF65-F5344CB8AC3E}">
        <p14:creationId xmlns:p14="http://schemas.microsoft.com/office/powerpoint/2010/main" val="335888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61926"/>
            <a:ext cx="11344275" cy="78104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Training/Professional Development of Health Workforce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3" y="942974"/>
            <a:ext cx="11185751" cy="5743575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en-US" sz="2400" dirty="0" smtClean="0"/>
              <a:t>Appropriate </a:t>
            </a:r>
            <a:r>
              <a:rPr lang="en-US" sz="2400" b="1" dirty="0"/>
              <a:t>training of CHVs, CHEWs and Health Promotion Officers </a:t>
            </a:r>
            <a:r>
              <a:rPr lang="en-US" sz="2400" dirty="0"/>
              <a:t>on promoting education of early breast cancer signs and symptoms and risk factors and creating accurate breast cancer awareness.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Appropriate </a:t>
            </a:r>
            <a:r>
              <a:rPr lang="en-US" sz="2400" b="1" dirty="0"/>
              <a:t>training of primary care clinicians, family physicians, gynecologists and surgeons </a:t>
            </a:r>
            <a:r>
              <a:rPr lang="en-US" sz="2400" dirty="0"/>
              <a:t>on promoting breast health awareness, self-breast examination, conducting </a:t>
            </a:r>
            <a:r>
              <a:rPr lang="en-US" sz="2400" dirty="0" smtClean="0"/>
              <a:t>CBEs, </a:t>
            </a:r>
            <a:r>
              <a:rPr lang="en-US" sz="2400" dirty="0"/>
              <a:t>point-of-care ultrasounds and appropriate imaging referral.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Appropriate </a:t>
            </a:r>
            <a:r>
              <a:rPr lang="en-US" sz="2400" b="1" dirty="0"/>
              <a:t>training of imaging personnel </a:t>
            </a:r>
            <a:r>
              <a:rPr lang="en-US" sz="2400" dirty="0"/>
              <a:t>on breast imaging techniques including image-guided biopsies.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Appropriate </a:t>
            </a:r>
            <a:r>
              <a:rPr lang="en-US" sz="2400" b="1" dirty="0"/>
              <a:t>training of laboratory personnel </a:t>
            </a:r>
            <a:r>
              <a:rPr lang="en-US" sz="2400" dirty="0"/>
              <a:t>on handling, processing and interpretation of pathology specimens.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Training </a:t>
            </a:r>
            <a:r>
              <a:rPr lang="en-US" sz="2400" dirty="0"/>
              <a:t>of </a:t>
            </a:r>
            <a:r>
              <a:rPr lang="en-US" sz="2400" b="1" dirty="0"/>
              <a:t>health records and information officers </a:t>
            </a:r>
            <a:r>
              <a:rPr lang="en-US" sz="2400" dirty="0"/>
              <a:t>and other healthcare workers on breast cancer screening data management. 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Integration </a:t>
            </a:r>
            <a:r>
              <a:rPr lang="en-US" sz="2400" dirty="0"/>
              <a:t>of breast cancer content </a:t>
            </a:r>
            <a:r>
              <a:rPr lang="en-US" sz="2400" dirty="0" smtClean="0"/>
              <a:t>in </a:t>
            </a:r>
            <a:r>
              <a:rPr lang="en-US" sz="2400" b="1" dirty="0" smtClean="0"/>
              <a:t>curriculum </a:t>
            </a:r>
            <a:r>
              <a:rPr lang="en-US" sz="2400" b="1" dirty="0"/>
              <a:t>into Undergraduate and Post Graduate Health Training programs.</a:t>
            </a:r>
          </a:p>
        </p:txBody>
      </p:sp>
    </p:spTree>
    <p:extLst>
      <p:ext uri="{BB962C8B-B14F-4D97-AF65-F5344CB8AC3E}">
        <p14:creationId xmlns:p14="http://schemas.microsoft.com/office/powerpoint/2010/main" val="171420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Service Delivery (Screening, Diagnostics, Patient Navigation and Referral)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54628"/>
            <a:ext cx="10903857" cy="452233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Set </a:t>
            </a:r>
            <a:r>
              <a:rPr lang="en-US" sz="2400" dirty="0"/>
              <a:t>up </a:t>
            </a:r>
            <a:r>
              <a:rPr lang="en-US" sz="2400" b="1" dirty="0"/>
              <a:t>Breast Cancer Centers of Excellence (COEs) </a:t>
            </a:r>
            <a:r>
              <a:rPr lang="en-US" sz="2400" dirty="0"/>
              <a:t>at the three (3) National referral Hospitals.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Establish </a:t>
            </a:r>
            <a:r>
              <a:rPr lang="en-US" sz="2400" b="1" dirty="0"/>
              <a:t>rapid diagnostic units </a:t>
            </a:r>
            <a:r>
              <a:rPr lang="en-US" sz="2400" dirty="0"/>
              <a:t>for prompt diagnosis of breast abnormalities in county referral </a:t>
            </a:r>
            <a:r>
              <a:rPr lang="en-US" sz="2400" dirty="0" smtClean="0"/>
              <a:t>hospitals with </a:t>
            </a:r>
            <a:r>
              <a:rPr lang="en-US" sz="2400" dirty="0"/>
              <a:t>provision of histopathology services.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Establish </a:t>
            </a:r>
            <a:r>
              <a:rPr lang="en-US" sz="2400" dirty="0"/>
              <a:t>and strengthen </a:t>
            </a:r>
            <a:r>
              <a:rPr lang="en-US" sz="2400" b="1" dirty="0"/>
              <a:t>hormonal testing </a:t>
            </a:r>
            <a:r>
              <a:rPr lang="en-US" sz="2400" dirty="0"/>
              <a:t>(immunohistochemistry for ER/PR/HER2) for breast </a:t>
            </a:r>
            <a:r>
              <a:rPr lang="en-US" sz="2400" dirty="0" smtClean="0"/>
              <a:t>cancer at </a:t>
            </a:r>
            <a:r>
              <a:rPr lang="en-US" sz="2400" dirty="0"/>
              <a:t>the National Cancer Reference Laboratory, National Referral Hospitals and select high volume </a:t>
            </a:r>
            <a:r>
              <a:rPr lang="en-US" sz="2400" dirty="0" smtClean="0"/>
              <a:t>county referral </a:t>
            </a:r>
            <a:r>
              <a:rPr lang="en-US" sz="2400" dirty="0"/>
              <a:t>facilities with regional cancer treatment facilities.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/>
              <a:t>Activate </a:t>
            </a:r>
            <a:r>
              <a:rPr lang="en-US" sz="2400" b="1" dirty="0"/>
              <a:t>breast cancer screening mammography services </a:t>
            </a:r>
            <a:r>
              <a:rPr lang="en-US" sz="2400" dirty="0"/>
              <a:t>in the 47 county referral facilities with </a:t>
            </a:r>
            <a:r>
              <a:rPr lang="en-US" sz="2400" dirty="0" smtClean="0"/>
              <a:t>digital mammogram machines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4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Service Delivery (Screening, diagnostics, patient navigation and referral</a:t>
            </a:r>
            <a:r>
              <a:rPr lang="en-US" b="1" dirty="0" smtClean="0"/>
              <a:t>)…</a:t>
            </a:r>
            <a:r>
              <a:rPr lang="en-US" sz="4000" b="1" dirty="0" smtClean="0"/>
              <a:t>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201"/>
            <a:ext cx="10515600" cy="46819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 startAt="5"/>
            </a:pPr>
            <a:r>
              <a:rPr lang="en-US" sz="2400" dirty="0" smtClean="0"/>
              <a:t>Establish </a:t>
            </a:r>
            <a:r>
              <a:rPr lang="en-US" sz="2400" b="1" dirty="0"/>
              <a:t>linkages and referral structures </a:t>
            </a:r>
            <a:r>
              <a:rPr lang="en-US" sz="2400" dirty="0"/>
              <a:t>(including psychosocial support) for patients and specimens.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en-US" sz="2400" dirty="0" smtClean="0"/>
              <a:t>Avail </a:t>
            </a:r>
            <a:r>
              <a:rPr lang="en-US" sz="2400" b="1" dirty="0"/>
              <a:t>commodities</a:t>
            </a:r>
            <a:r>
              <a:rPr lang="en-US" sz="2400" dirty="0"/>
              <a:t> for provision of comprehensive breast cancer services as per level of care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en-US" sz="2400" dirty="0" smtClean="0"/>
              <a:t>Develop </a:t>
            </a:r>
            <a:r>
              <a:rPr lang="en-US" sz="2400" b="1" dirty="0"/>
              <a:t>public private partnerships </a:t>
            </a:r>
            <a:r>
              <a:rPr lang="en-US" sz="2400" dirty="0"/>
              <a:t>to provide screening and early diagnostic </a:t>
            </a:r>
            <a:r>
              <a:rPr lang="en-US" sz="2400" dirty="0" smtClean="0"/>
              <a:t>services.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en-US" sz="2400" b="1" dirty="0" smtClean="0"/>
              <a:t>Integrate</a:t>
            </a:r>
            <a:r>
              <a:rPr lang="en-US" sz="2400" dirty="0" smtClean="0"/>
              <a:t> </a:t>
            </a:r>
            <a:r>
              <a:rPr lang="en-US" sz="2400" dirty="0"/>
              <a:t>breast cancer screening services to other screening services, including but not limited to </a:t>
            </a:r>
            <a:r>
              <a:rPr lang="en-US" sz="2400" dirty="0" smtClean="0"/>
              <a:t>maternal </a:t>
            </a:r>
            <a:r>
              <a:rPr lang="en-US" sz="2400" dirty="0"/>
              <a:t>and child health, postnatal, HIV and NCDs management</a:t>
            </a:r>
          </a:p>
        </p:txBody>
      </p:sp>
    </p:spTree>
    <p:extLst>
      <p:ext uri="{BB962C8B-B14F-4D97-AF65-F5344CB8AC3E}">
        <p14:creationId xmlns:p14="http://schemas.microsoft.com/office/powerpoint/2010/main" val="2559229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Monitoring &amp; Evaluation and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8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Develop </a:t>
            </a:r>
            <a:r>
              <a:rPr lang="en-US" dirty="0"/>
              <a:t>a </a:t>
            </a:r>
            <a:r>
              <a:rPr lang="en-US" b="1" dirty="0"/>
              <a:t>clear Monitoring and Evaluation framework </a:t>
            </a:r>
            <a:r>
              <a:rPr lang="en-US" dirty="0"/>
              <a:t>for the breast cancer screening program in Kenya</a:t>
            </a:r>
            <a:r>
              <a:rPr lang="en-US" dirty="0" smtClean="0"/>
              <a:t>, </a:t>
            </a:r>
            <a:r>
              <a:rPr lang="en-US" dirty="0"/>
              <a:t>including awareness, with indicators and suggested data sources.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Conduct </a:t>
            </a:r>
            <a:r>
              <a:rPr lang="en-US" dirty="0"/>
              <a:t>a </a:t>
            </a:r>
            <a:r>
              <a:rPr lang="en-US" b="1" dirty="0"/>
              <a:t>baseline, midterm and end term assessment </a:t>
            </a:r>
            <a:r>
              <a:rPr lang="en-US" dirty="0"/>
              <a:t>of breast cancer screening and linkage to </a:t>
            </a:r>
            <a:r>
              <a:rPr lang="en-US" dirty="0" smtClean="0"/>
              <a:t>care.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Strengthen </a:t>
            </a:r>
            <a:r>
              <a:rPr lang="en-US" dirty="0"/>
              <a:t>and improve </a:t>
            </a:r>
            <a:r>
              <a:rPr lang="en-US" b="1" dirty="0"/>
              <a:t>data systems </a:t>
            </a:r>
            <a:r>
              <a:rPr lang="en-US" dirty="0"/>
              <a:t>to enable computation and tracking of selected breast </a:t>
            </a:r>
            <a:r>
              <a:rPr lang="en-US" dirty="0" smtClean="0"/>
              <a:t>cancer screening </a:t>
            </a:r>
            <a:r>
              <a:rPr lang="en-US" dirty="0"/>
              <a:t>diagnosis, treatment and follow-up </a:t>
            </a:r>
            <a:r>
              <a:rPr lang="en-US" dirty="0" smtClean="0"/>
              <a:t>indicators.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Enhance </a:t>
            </a:r>
            <a:r>
              <a:rPr lang="en-US" dirty="0"/>
              <a:t>timely </a:t>
            </a:r>
            <a:r>
              <a:rPr lang="en-US" b="1" dirty="0" smtClean="0"/>
              <a:t>monthly </a:t>
            </a:r>
            <a:r>
              <a:rPr lang="en-US" b="1" dirty="0"/>
              <a:t>reporting </a:t>
            </a:r>
            <a:r>
              <a:rPr lang="en-US" dirty="0"/>
              <a:t>of breast cancer indicators and advocating </a:t>
            </a:r>
            <a:r>
              <a:rPr lang="en-US" b="1" dirty="0"/>
              <a:t>utilizatio</a:t>
            </a:r>
            <a:r>
              <a:rPr lang="en-US" dirty="0"/>
              <a:t>n of this </a:t>
            </a:r>
            <a:r>
              <a:rPr lang="en-US" dirty="0" smtClean="0"/>
              <a:t>information by </a:t>
            </a:r>
            <a:r>
              <a:rPr lang="en-US" dirty="0"/>
              <a:t>all stakeholders, including counties.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Identify </a:t>
            </a:r>
            <a:r>
              <a:rPr lang="en-US" b="1" dirty="0"/>
              <a:t>research priority areas and conduct research</a:t>
            </a:r>
            <a:r>
              <a:rPr lang="en-US" dirty="0"/>
              <a:t> to guide breast cancer care across the </a:t>
            </a:r>
            <a:r>
              <a:rPr lang="en-US" dirty="0" smtClean="0"/>
              <a:t>entire continuum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54690"/>
              </p:ext>
            </p:extLst>
          </p:nvPr>
        </p:nvGraphicFramePr>
        <p:xfrm>
          <a:off x="974001" y="438604"/>
          <a:ext cx="10527439" cy="5574085"/>
        </p:xfrm>
        <a:graphic>
          <a:graphicData uri="http://schemas.openxmlformats.org/drawingml/2006/table">
            <a:tbl>
              <a:tblPr/>
              <a:tblGrid>
                <a:gridCol w="192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5809">
                <a:tc gridSpan="9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Implementation matrix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 structure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93010"/>
                  </a:ext>
                </a:extLst>
              </a:tr>
              <a:tr h="6143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mbria"/>
                          <a:cs typeface="Cambria"/>
                        </a:rPr>
                        <a:t>Proposed </a:t>
                      </a: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Activities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Sub-activities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Key Performance Indicators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mbria"/>
                          <a:cs typeface="Cambria"/>
                        </a:rPr>
                        <a:t>Responsible Persons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2021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2022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2023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2024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mbria"/>
                          <a:cs typeface="Cambria"/>
                        </a:rPr>
                        <a:t>2025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051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Integrate  Breast Cancer Prevention, Screening &amp; Early Diagnosis agenda in the national &amp; county-level committees with representation of relevant stakeholders and experts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Sensitization meeting for selected CHMT members and other stakeholders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Number of sensitization meetings held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MOH-NCI-K, NCCP, counties &amp; other stakeholders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Hold quarterly Breast Cancer TWG committee meetings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Minutes of quarterly meetings;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Implementation of action items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Breast cancer TWG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2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mbria"/>
                          <a:cs typeface="Cambria"/>
                        </a:rPr>
                        <a:t>Provide technical support on creation &amp; maintenance of county-level committees: membership, TORs &amp; work plans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Technical support provided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B</a:t>
                      </a:r>
                      <a:r>
                        <a:rPr lang="en-US" sz="1600" dirty="0" smtClean="0">
                          <a:latin typeface="+mn-lt"/>
                          <a:ea typeface="Cambria"/>
                          <a:cs typeface="Cambria"/>
                        </a:rPr>
                        <a:t>reast </a:t>
                      </a: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Cancer TWG,  Counties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 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mbria"/>
                          <a:cs typeface="Cambria"/>
                        </a:rPr>
                        <a:t>X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ns serif"/>
              </a:rPr>
              <a:t>Summary – Take Home Message</a:t>
            </a:r>
            <a:endParaRPr lang="en-US" b="1" dirty="0">
              <a:latin typeface="Sans serif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ans serif"/>
              </a:rPr>
              <a:t>Essential needs for establishing </a:t>
            </a:r>
            <a:r>
              <a:rPr lang="en-US" dirty="0">
                <a:latin typeface="Sans serif"/>
              </a:rPr>
              <a:t>a </a:t>
            </a:r>
            <a:r>
              <a:rPr lang="en-US" dirty="0" smtClean="0">
                <a:latin typeface="Sans serif"/>
              </a:rPr>
              <a:t>breast cancer screening and early diagnosis service include supplies for CBE, mammography, diagnostics &amp; surgery</a:t>
            </a:r>
          </a:p>
          <a:p>
            <a:r>
              <a:rPr lang="en-US" dirty="0">
                <a:latin typeface="Sans serif"/>
              </a:rPr>
              <a:t>Rapid Diagnostic Breast </a:t>
            </a:r>
            <a:r>
              <a:rPr lang="en-US" dirty="0" smtClean="0">
                <a:latin typeface="Sans serif"/>
              </a:rPr>
              <a:t>Clinics are key </a:t>
            </a:r>
            <a:r>
              <a:rPr lang="en-US" dirty="0">
                <a:latin typeface="Sans serif"/>
              </a:rPr>
              <a:t>for </a:t>
            </a:r>
            <a:r>
              <a:rPr lang="en-US" dirty="0" smtClean="0">
                <a:latin typeface="Sans serif"/>
              </a:rPr>
              <a:t>symptomatic women</a:t>
            </a:r>
          </a:p>
          <a:p>
            <a:r>
              <a:rPr lang="en-US" dirty="0">
                <a:latin typeface="Sans serif"/>
              </a:rPr>
              <a:t>Implementation matrix for activities under each key result area outlined with Key Performance </a:t>
            </a:r>
            <a:r>
              <a:rPr lang="en-US" dirty="0" smtClean="0">
                <a:latin typeface="Sans serif"/>
              </a:rPr>
              <a:t>Indicators and assigned responsibilities</a:t>
            </a:r>
          </a:p>
          <a:p>
            <a:pPr marL="0" indent="0">
              <a:buNone/>
            </a:pPr>
            <a:endParaRPr lang="en-US" dirty="0">
              <a:latin typeface="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230593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2742-C598-488C-A983-565669E97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619" y="548640"/>
            <a:ext cx="9523827" cy="9425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Thank You!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8D945-1134-4644-8F05-EDF3E5233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046" y="5894363"/>
            <a:ext cx="8534400" cy="829994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EDEB79F-A89A-4A7C-AE0D-C212F6B47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71" y="2406671"/>
            <a:ext cx="2044657" cy="204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7363" y="4943475"/>
            <a:ext cx="875823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Call to action </a:t>
            </a:r>
            <a:r>
              <a:rPr lang="en-US" sz="2800" dirty="0" smtClean="0">
                <a:solidFill>
                  <a:prstClr val="black"/>
                </a:solidFill>
              </a:rPr>
              <a:t>to beat breast cancer – What will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2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5309"/>
            <a:ext cx="10515600" cy="10350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a typeface="Cambria" panose="02040503050406030204" pitchFamily="18" charset="0"/>
              </a:rPr>
              <a:t>OUTLINE</a:t>
            </a:r>
            <a:endParaRPr lang="en-US" sz="4000" b="1" dirty="0"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7"/>
            <a:ext cx="10735491" cy="4120515"/>
          </a:xfrm>
        </p:spPr>
        <p:txBody>
          <a:bodyPr>
            <a:normAutofit/>
          </a:bodyPr>
          <a:lstStyle/>
          <a:p>
            <a:r>
              <a:rPr lang="en-US" sz="2400" dirty="0"/>
              <a:t>Establishing a Breast Cancer Screening and Early Diagnosis Service </a:t>
            </a:r>
            <a:endParaRPr lang="en-US" sz="2400" dirty="0" smtClean="0"/>
          </a:p>
          <a:p>
            <a:pPr lvl="1"/>
            <a:r>
              <a:rPr lang="en-US" dirty="0">
                <a:cs typeface="Calibri" panose="020F0502020204030204" pitchFamily="34" charset="0"/>
              </a:rPr>
              <a:t>Essential </a:t>
            </a:r>
            <a:r>
              <a:rPr lang="en-US" dirty="0" smtClean="0">
                <a:cs typeface="Calibri" panose="020F0502020204030204" pitchFamily="34" charset="0"/>
              </a:rPr>
              <a:t>supply </a:t>
            </a:r>
            <a:r>
              <a:rPr lang="en-US" dirty="0">
                <a:cs typeface="Calibri" panose="020F0502020204030204" pitchFamily="34" charset="0"/>
              </a:rPr>
              <a:t>needs for </a:t>
            </a:r>
            <a:r>
              <a:rPr lang="en-US" dirty="0" smtClean="0">
                <a:cs typeface="Calibri" panose="020F0502020204030204" pitchFamily="34" charset="0"/>
              </a:rPr>
              <a:t>screening &amp; </a:t>
            </a:r>
            <a:r>
              <a:rPr lang="en-US" dirty="0">
                <a:cs typeface="Calibri" panose="020F0502020204030204" pitchFamily="34" charset="0"/>
              </a:rPr>
              <a:t>early diagnosis service </a:t>
            </a:r>
            <a:r>
              <a:rPr lang="en-US" dirty="0" smtClean="0">
                <a:cs typeface="Calibri" panose="020F0502020204030204" pitchFamily="34" charset="0"/>
              </a:rPr>
              <a:t>provision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cs typeface="Calibri" panose="020F0502020204030204" pitchFamily="34" charset="0"/>
              </a:rPr>
              <a:t>Essential </a:t>
            </a:r>
            <a:r>
              <a:rPr lang="en-US" dirty="0">
                <a:cs typeface="Calibri" panose="020F0502020204030204" pitchFamily="34" charset="0"/>
              </a:rPr>
              <a:t>Human Resource Needs for Breast Cancer </a:t>
            </a:r>
            <a:r>
              <a:rPr lang="en-US" dirty="0" smtClean="0">
                <a:cs typeface="Calibri" panose="020F0502020204030204" pitchFamily="34" charset="0"/>
              </a:rPr>
              <a:t>Screening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Rapid Diagnostic Breast Clinic for Symptomatic Women</a:t>
            </a:r>
          </a:p>
          <a:p>
            <a:pPr lvl="1"/>
            <a:r>
              <a:rPr lang="en-US" dirty="0" smtClean="0"/>
              <a:t>Medical </a:t>
            </a:r>
            <a:r>
              <a:rPr lang="en-US" dirty="0"/>
              <a:t>Devices for Breast Cancer Surgery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US" sz="2400" dirty="0" smtClean="0"/>
              <a:t>Planned Activities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Key Result Areas</a:t>
            </a:r>
            <a:endParaRPr lang="en-US" sz="2000" dirty="0">
              <a:cs typeface="Calibri" panose="020F0502020204030204" pitchFamily="34" charset="0"/>
            </a:endParaRPr>
          </a:p>
          <a:p>
            <a:pPr lvl="1"/>
            <a:r>
              <a:rPr lang="en-US" dirty="0" smtClean="0"/>
              <a:t>Implementation Matrix</a:t>
            </a:r>
          </a:p>
        </p:txBody>
      </p:sp>
    </p:spTree>
    <p:extLst>
      <p:ext uri="{BB962C8B-B14F-4D97-AF65-F5344CB8AC3E}">
        <p14:creationId xmlns:p14="http://schemas.microsoft.com/office/powerpoint/2010/main" val="352848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a typeface="Cambria" panose="02040503050406030204" pitchFamily="18" charset="0"/>
              </a:rPr>
              <a:t>Essential </a:t>
            </a:r>
            <a:r>
              <a:rPr lang="en-US" sz="3200" b="1" dirty="0" smtClean="0">
                <a:ea typeface="Cambria" panose="02040503050406030204" pitchFamily="18" charset="0"/>
              </a:rPr>
              <a:t>Supply Needs for </a:t>
            </a:r>
            <a:r>
              <a:rPr lang="en-US" sz="3200" b="1" dirty="0">
                <a:ea typeface="Cambria" panose="02040503050406030204" pitchFamily="18" charset="0"/>
              </a:rPr>
              <a:t>Breast Cancer Screening &amp; Early Diagnosis Service </a:t>
            </a:r>
            <a:r>
              <a:rPr lang="en-US" sz="3200" b="1" dirty="0" smtClean="0">
                <a:ea typeface="Cambria" panose="02040503050406030204" pitchFamily="18" charset="0"/>
              </a:rPr>
              <a:t>Provision</a:t>
            </a:r>
            <a:endParaRPr lang="en-US" sz="3200" b="1" dirty="0"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424160" cy="4331289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b="1" dirty="0" smtClean="0"/>
              <a:t>1. CBE</a:t>
            </a:r>
            <a:endParaRPr lang="en-US" b="1" dirty="0"/>
          </a:p>
          <a:p>
            <a:r>
              <a:rPr lang="en-US" sz="2400" dirty="0" smtClean="0">
                <a:cs typeface="Calibri" panose="020F0502020204030204" pitchFamily="34" charset="0"/>
              </a:rPr>
              <a:t>Screens for privacy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Water &amp; soap for handwashing/ sanitizer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 Clean gloves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Examining table and bed-spread (consider disposable sheet cover roll)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Adequate lighting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Job aid</a:t>
            </a:r>
          </a:p>
          <a:p>
            <a:r>
              <a:rPr lang="en-US" sz="2400" dirty="0" smtClean="0">
                <a:cs typeface="Calibri" panose="020F0502020204030204" pitchFamily="34" charset="0"/>
              </a:rPr>
              <a:t>Stationery</a:t>
            </a:r>
            <a:endParaRPr lang="en-US" sz="2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5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043"/>
            <a:ext cx="10515600" cy="1002258"/>
          </a:xfrm>
        </p:spPr>
        <p:txBody>
          <a:bodyPr>
            <a:noAutofit/>
          </a:bodyPr>
          <a:lstStyle/>
          <a:p>
            <a:r>
              <a:rPr lang="en-US" sz="3200" b="1" dirty="0">
                <a:ea typeface="Cambria" panose="02040503050406030204" pitchFamily="18" charset="0"/>
              </a:rPr>
              <a:t>Essential </a:t>
            </a:r>
            <a:r>
              <a:rPr lang="en-US" sz="3200" b="1" dirty="0" smtClean="0">
                <a:ea typeface="Cambria" panose="02040503050406030204" pitchFamily="18" charset="0"/>
              </a:rPr>
              <a:t>Supply Needs for </a:t>
            </a:r>
            <a:r>
              <a:rPr lang="en-US" sz="3200" b="1" dirty="0">
                <a:ea typeface="Cambria" panose="02040503050406030204" pitchFamily="18" charset="0"/>
              </a:rPr>
              <a:t>Breast Cancer Screening &amp; Early Diagnosis Service </a:t>
            </a:r>
            <a:r>
              <a:rPr lang="en-US" sz="3200" b="1" dirty="0" smtClean="0">
                <a:ea typeface="Cambria" panose="02040503050406030204" pitchFamily="18" charset="0"/>
              </a:rPr>
              <a:t>Provision… Cont’d</a:t>
            </a:r>
            <a:endParaRPr lang="en-US" b="1" dirty="0"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257301"/>
            <a:ext cx="10382250" cy="45956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/>
              <a:t>2. Mammography: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Fixed or mobile digital mammography unit.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Appropriate room with radiation protection measures.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Patient privacy: secure exam rooms, gowns, private dressing room and closet.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Reading room: dedicated areas to interpret mammograms.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Electric supply (with back-up system)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Appropriate waste disposal and ablution.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Disinfection/infection prevention and control: handwashing, cleaning, sanitizers.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Proper storage and preservation of images or films*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PAC system with </a:t>
            </a:r>
            <a:r>
              <a:rPr lang="en-US" dirty="0" smtClean="0"/>
              <a:t>digital scanners for tele-reporting.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Compression devices for additional projections.</a:t>
            </a:r>
          </a:p>
        </p:txBody>
      </p:sp>
    </p:spTree>
    <p:extLst>
      <p:ext uri="{BB962C8B-B14F-4D97-AF65-F5344CB8AC3E}">
        <p14:creationId xmlns:p14="http://schemas.microsoft.com/office/powerpoint/2010/main" val="381703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043"/>
            <a:ext cx="10515600" cy="1002258"/>
          </a:xfrm>
        </p:spPr>
        <p:txBody>
          <a:bodyPr>
            <a:noAutofit/>
          </a:bodyPr>
          <a:lstStyle/>
          <a:p>
            <a:r>
              <a:rPr lang="en-US" sz="3200" b="1" dirty="0">
                <a:ea typeface="Cambria" panose="02040503050406030204" pitchFamily="18" charset="0"/>
              </a:rPr>
              <a:t>Essential </a:t>
            </a:r>
            <a:r>
              <a:rPr lang="en-US" sz="3200" b="1" dirty="0" smtClean="0">
                <a:ea typeface="Cambria" panose="02040503050406030204" pitchFamily="18" charset="0"/>
              </a:rPr>
              <a:t>Supply Needs for </a:t>
            </a:r>
            <a:r>
              <a:rPr lang="en-US" sz="3200" b="1" dirty="0">
                <a:ea typeface="Cambria" panose="02040503050406030204" pitchFamily="18" charset="0"/>
              </a:rPr>
              <a:t>Breast Cancer Screening &amp; Early Diagnosis Service </a:t>
            </a:r>
            <a:r>
              <a:rPr lang="en-US" sz="3200" b="1" dirty="0" smtClean="0">
                <a:ea typeface="Cambria" panose="02040503050406030204" pitchFamily="18" charset="0"/>
              </a:rPr>
              <a:t>Provision… Cont’d</a:t>
            </a:r>
            <a:endParaRPr lang="en-US" b="1" dirty="0"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257302"/>
            <a:ext cx="10382250" cy="542924"/>
          </a:xfrm>
        </p:spPr>
        <p:txBody>
          <a:bodyPr>
            <a:normAutofit/>
          </a:bodyPr>
          <a:lstStyle/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/>
              <a:t>3. Other Breast Cancer Devices and Accessories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481683"/>
              </p:ext>
            </p:extLst>
          </p:nvPr>
        </p:nvGraphicFramePr>
        <p:xfrm>
          <a:off x="838200" y="1825625"/>
          <a:ext cx="10515602" cy="3489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33838">
                  <a:extLst>
                    <a:ext uri="{9D8B030D-6E8A-4147-A177-3AD203B41FA5}">
                      <a16:colId xmlns:a16="http://schemas.microsoft.com/office/drawing/2014/main" val="3238518310"/>
                    </a:ext>
                  </a:extLst>
                </a:gridCol>
                <a:gridCol w="6481764">
                  <a:extLst>
                    <a:ext uri="{9D8B030D-6E8A-4147-A177-3AD203B41FA5}">
                      <a16:colId xmlns:a16="http://schemas.microsoft.com/office/drawing/2014/main" val="396533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Equipment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99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Stereotactic guided core needle biopsy of primary tumor or metastatic lesions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Mammographic stereotactic biopsy system (cone compression devices could be used with normal mammographic system) Optional: vacuum-assisted biopsy device and</a:t>
                      </a:r>
                      <a:r>
                        <a:rPr lang="en-US" baseline="0" dirty="0" smtClean="0"/>
                        <a:t> driver.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Ultrasound guided biopsy of regional lymph and sentinel nodes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Biopsy gun.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Ultrasound probe or transducer/ Linear array, high-frequency transducers, small-footprint, large bandwidth transducers with central frequency above 10 MHz are ideal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5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 needle biopsy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Biopsy Gun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97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 needle aspiration (FNA)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172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63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Human Resource Needs for </a:t>
            </a:r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Screening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48863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 smtClean="0">
                <a:cs typeface="Calibri" panose="020F0502020204030204" pitchFamily="34" charset="0"/>
              </a:rPr>
              <a:t>Mammography staff include: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200" b="1" dirty="0" smtClean="0">
                <a:cs typeface="Calibri" panose="020F0502020204030204" pitchFamily="34" charset="0"/>
              </a:rPr>
              <a:t>Radiologist/Interpreting physician </a:t>
            </a:r>
            <a:r>
              <a:rPr lang="en-US" sz="2200" dirty="0" smtClean="0">
                <a:cs typeface="Calibri" panose="020F0502020204030204" pitchFamily="34" charset="0"/>
              </a:rPr>
              <a:t>– </a:t>
            </a:r>
            <a:r>
              <a:rPr lang="en-US" sz="2200" dirty="0">
                <a:cs typeface="Calibri" panose="020F0502020204030204" pitchFamily="34" charset="0"/>
              </a:rPr>
              <a:t>a medical doctor with post-graduate training in radiology (</a:t>
            </a:r>
            <a:r>
              <a:rPr lang="en-US" sz="2200" dirty="0" smtClean="0">
                <a:cs typeface="Calibri" panose="020F0502020204030204" pitchFamily="34" charset="0"/>
              </a:rPr>
              <a:t>where possible, specializing in breast imaging)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200" b="1" dirty="0">
                <a:cs typeface="Calibri" panose="020F0502020204030204" pitchFamily="34" charset="0"/>
              </a:rPr>
              <a:t>Radiologic technologist</a:t>
            </a:r>
            <a:r>
              <a:rPr lang="en-US" sz="2200" b="1" dirty="0" smtClean="0">
                <a:cs typeface="Calibri" panose="020F0502020204030204" pitchFamily="34" charset="0"/>
              </a:rPr>
              <a:t>: </a:t>
            </a:r>
            <a:r>
              <a:rPr lang="en-US" sz="2200" dirty="0" smtClean="0">
                <a:cs typeface="Calibri" panose="020F0502020204030204" pitchFamily="34" charset="0"/>
              </a:rPr>
              <a:t>Performs mammographic examinations and prepares films or digitized images for interpretation. Trained and licensed to perform general radiographic procedures.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200" b="1" dirty="0">
                <a:cs typeface="Calibri" panose="020F0502020204030204" pitchFamily="34" charset="0"/>
              </a:rPr>
              <a:t>Medical physicist: </a:t>
            </a:r>
            <a:r>
              <a:rPr lang="en-US" sz="2200" dirty="0">
                <a:cs typeface="Calibri" panose="020F0502020204030204" pitchFamily="34" charset="0"/>
              </a:rPr>
              <a:t>S</a:t>
            </a:r>
            <a:r>
              <a:rPr lang="en-US" sz="2200" dirty="0" smtClean="0">
                <a:cs typeface="Calibri" panose="020F0502020204030204" pitchFamily="34" charset="0"/>
              </a:rPr>
              <a:t>urveys </a:t>
            </a:r>
            <a:r>
              <a:rPr lang="en-US" sz="2200" dirty="0">
                <a:cs typeface="Calibri" panose="020F0502020204030204" pitchFamily="34" charset="0"/>
              </a:rPr>
              <a:t>the mammography equipment and oversees </a:t>
            </a:r>
            <a:r>
              <a:rPr lang="en-US" sz="2200" dirty="0" smtClean="0">
                <a:cs typeface="Calibri" panose="020F0502020204030204" pitchFamily="34" charset="0"/>
              </a:rPr>
              <a:t>equipment-related </a:t>
            </a:r>
            <a:r>
              <a:rPr lang="en-US" sz="2200" dirty="0">
                <a:cs typeface="Calibri" panose="020F0502020204030204" pitchFamily="34" charset="0"/>
              </a:rPr>
              <a:t>quality assurance practices of the </a:t>
            </a:r>
            <a:r>
              <a:rPr lang="en-US" sz="2200" dirty="0" smtClean="0">
                <a:cs typeface="Calibri" panose="020F0502020204030204" pitchFamily="34" charset="0"/>
              </a:rPr>
              <a:t>facility.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200" b="1" dirty="0" smtClean="0">
                <a:cs typeface="Calibri" panose="020F0502020204030204" pitchFamily="34" charset="0"/>
              </a:rPr>
              <a:t>Radiation protection officer: </a:t>
            </a:r>
            <a:r>
              <a:rPr lang="en-US" sz="2200" dirty="0" smtClean="0">
                <a:cs typeface="Calibri" panose="020F0502020204030204" pitchFamily="34" charset="0"/>
              </a:rPr>
              <a:t>Ensures </a:t>
            </a:r>
            <a:r>
              <a:rPr lang="en-US" sz="2200" dirty="0" smtClean="0"/>
              <a:t>that </a:t>
            </a:r>
            <a:r>
              <a:rPr lang="en-US" sz="2200" dirty="0"/>
              <a:t>the </a:t>
            </a:r>
            <a:r>
              <a:rPr lang="en-US" sz="2200" dirty="0" smtClean="0"/>
              <a:t>HCW and </a:t>
            </a:r>
            <a:r>
              <a:rPr lang="en-US" sz="2200" dirty="0"/>
              <a:t>the public </a:t>
            </a:r>
            <a:r>
              <a:rPr lang="en-US" sz="2200" dirty="0" smtClean="0"/>
              <a:t>are protected from the harmful effects of radiation.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sz="2200" b="1" dirty="0" smtClean="0">
                <a:cs typeface="Calibri" panose="020F0502020204030204" pitchFamily="34" charset="0"/>
              </a:rPr>
              <a:t>Support staff - </a:t>
            </a:r>
            <a:r>
              <a:rPr lang="en-US" sz="2200" dirty="0" smtClean="0">
                <a:cs typeface="Calibri" panose="020F0502020204030204" pitchFamily="34" charset="0"/>
              </a:rPr>
              <a:t>clerical staff, data officers and receptionists</a:t>
            </a:r>
            <a:endParaRPr lang="en-US" sz="2200" dirty="0">
              <a:cs typeface="Calibri" panose="020F0502020204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endParaRPr lang="en-US" sz="2200" dirty="0" smtClean="0">
              <a:cs typeface="Calibri" panose="020F0502020204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endParaRPr lang="en-US" sz="22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0899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61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Rapid Diagnostic Breast Clinic for Symptomatic Women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74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  <a:cs typeface="Calibri" panose="020F0502020204030204" pitchFamily="34" charset="0"/>
              </a:rPr>
              <a:t>Essential staff required to run this Breast Cancer Clinic will include: </a:t>
            </a:r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Administrative/ support staff</a:t>
            </a:r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Nursing </a:t>
            </a:r>
            <a:r>
              <a:rPr lang="en-US" sz="2400" dirty="0">
                <a:latin typeface="+mj-lt"/>
                <a:cs typeface="Calibri" panose="020F0502020204030204" pitchFamily="34" charset="0"/>
              </a:rPr>
              <a:t>personnel </a:t>
            </a:r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Breast clinician</a:t>
            </a:r>
          </a:p>
          <a:p>
            <a:r>
              <a:rPr lang="en-US" sz="2400" dirty="0">
                <a:cs typeface="Calibri" panose="020F0502020204030204" pitchFamily="34" charset="0"/>
              </a:rPr>
              <a:t>Breast surgeon </a:t>
            </a:r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Radiologist </a:t>
            </a:r>
            <a:r>
              <a:rPr lang="en-US" sz="2400" dirty="0">
                <a:latin typeface="+mj-lt"/>
                <a:cs typeface="Calibri" panose="020F0502020204030204" pitchFamily="34" charset="0"/>
              </a:rPr>
              <a:t>with interest in breast </a:t>
            </a:r>
            <a:r>
              <a:rPr lang="en-US" sz="2400" dirty="0" smtClean="0">
                <a:latin typeface="+mj-lt"/>
                <a:cs typeface="Calibri" panose="020F0502020204030204" pitchFamily="34" charset="0"/>
              </a:rPr>
              <a:t>imaging</a:t>
            </a:r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Radiographer for imaging procedures</a:t>
            </a:r>
          </a:p>
          <a:p>
            <a:r>
              <a:rPr lang="en-US" sz="2400" dirty="0"/>
              <a:t>Clinical Pathologist </a:t>
            </a:r>
            <a:endParaRPr lang="en-US" sz="2400" dirty="0" smtClean="0"/>
          </a:p>
          <a:p>
            <a:r>
              <a:rPr lang="en-US" sz="2400" dirty="0"/>
              <a:t>Cytologist/</a:t>
            </a:r>
            <a:r>
              <a:rPr lang="en-US" sz="2400" dirty="0" err="1"/>
              <a:t>Histotechnicians</a:t>
            </a:r>
            <a:endParaRPr lang="en-US" sz="2400" dirty="0"/>
          </a:p>
          <a:p>
            <a:r>
              <a:rPr lang="en-US" sz="2400" dirty="0" smtClean="0">
                <a:latin typeface="+mj-lt"/>
                <a:cs typeface="Calibri" panose="020F0502020204030204" pitchFamily="34" charset="0"/>
              </a:rPr>
              <a:t>Oncologist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0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Medical Devices for Breast Cancer Surgery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14426"/>
            <a:ext cx="10377488" cy="530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8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Activities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0855"/>
      </p:ext>
    </p:extLst>
  </p:cSld>
  <p:clrMapOvr>
    <a:masterClrMapping/>
  </p:clrMapOvr>
</p:sld>
</file>

<file path=ppt/theme/theme1.xml><?xml version="1.0" encoding="utf-8"?>
<a:theme xmlns:a="http://schemas.openxmlformats.org/drawingml/2006/main" name="Li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ans serif"/>
        <a:ea typeface=""/>
        <a:cs typeface=""/>
      </a:majorFont>
      <a:minorFont>
        <a:latin typeface="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lie" id="{4D1AE2E1-7507-4DD1-8700-A46C7F53CED3}" vid="{8CBF1D62-4877-4C02-98B4-E0E69C864BCD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Sans serif"/>
        <a:ea typeface=""/>
        <a:cs typeface=""/>
      </a:majorFont>
      <a:minorFont>
        <a:latin typeface="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Lilie</Template>
  <TotalTime>884</TotalTime>
  <Words>1392</Words>
  <Application>Microsoft Office PowerPoint</Application>
  <PresentationFormat>Widescreen</PresentationFormat>
  <Paragraphs>161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Sans serif</vt:lpstr>
      <vt:lpstr>Times New Roman</vt:lpstr>
      <vt:lpstr>Lilie</vt:lpstr>
      <vt:lpstr>3_Office Theme</vt:lpstr>
      <vt:lpstr>4_Office Theme</vt:lpstr>
      <vt:lpstr>Office Theme</vt:lpstr>
      <vt:lpstr>CHAPTER 4: Strategic Actions in Establishing Breast Cancer Screening and Implementation Framework </vt:lpstr>
      <vt:lpstr>OUTLINE</vt:lpstr>
      <vt:lpstr>Essential Supply Needs for Breast Cancer Screening &amp; Early Diagnosis Service Provision</vt:lpstr>
      <vt:lpstr>Essential Supply Needs for Breast Cancer Screening &amp; Early Diagnosis Service Provision… Cont’d</vt:lpstr>
      <vt:lpstr>Essential Supply Needs for Breast Cancer Screening &amp; Early Diagnosis Service Provision… Cont’d</vt:lpstr>
      <vt:lpstr>Essential Human Resource Needs for Screening</vt:lpstr>
      <vt:lpstr>Rapid Diagnostic Breast Clinic for Symptomatic Women</vt:lpstr>
      <vt:lpstr>Medical Devices for Breast Cancer Surgery</vt:lpstr>
      <vt:lpstr>Planned Activities</vt:lpstr>
      <vt:lpstr>Key Result Areas</vt:lpstr>
      <vt:lpstr>Governance &amp; Policy </vt:lpstr>
      <vt:lpstr>Awareness, Demand Creation and Community Education &amp; Engagement</vt:lpstr>
      <vt:lpstr>Training/Professional Development of Health Workforce </vt:lpstr>
      <vt:lpstr>Service Delivery (Screening, Diagnostics, Patient Navigation and Referral)</vt:lpstr>
      <vt:lpstr>Service Delivery (Screening, diagnostics, patient navigation and referral)…cont’d</vt:lpstr>
      <vt:lpstr>Monitoring &amp; Evaluation and Research </vt:lpstr>
      <vt:lpstr>PowerPoint Presentation</vt:lpstr>
      <vt:lpstr>Summary – Take Home Message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TWO: SITUATION ANALYSIS</dc:title>
  <dc:creator>User</dc:creator>
  <cp:lastModifiedBy>User</cp:lastModifiedBy>
  <cp:revision>58</cp:revision>
  <dcterms:created xsi:type="dcterms:W3CDTF">2021-05-04T10:10:51Z</dcterms:created>
  <dcterms:modified xsi:type="dcterms:W3CDTF">2021-11-12T10:12:29Z</dcterms:modified>
</cp:coreProperties>
</file>